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5"/>
  </p:notesMasterIdLst>
  <p:handoutMasterIdLst>
    <p:handoutMasterId r:id="rId16"/>
  </p:handoutMasterIdLst>
  <p:sldIdLst>
    <p:sldId id="265" r:id="rId2"/>
    <p:sldId id="324" r:id="rId3"/>
    <p:sldId id="327" r:id="rId4"/>
    <p:sldId id="329" r:id="rId5"/>
    <p:sldId id="330" r:id="rId6"/>
    <p:sldId id="332" r:id="rId7"/>
    <p:sldId id="336" r:id="rId8"/>
    <p:sldId id="337" r:id="rId9"/>
    <p:sldId id="335" r:id="rId10"/>
    <p:sldId id="339" r:id="rId11"/>
    <p:sldId id="340" r:id="rId12"/>
    <p:sldId id="341" r:id="rId13"/>
    <p:sldId id="263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87" autoAdjust="0"/>
    <p:restoredTop sz="94681" autoAdjust="0"/>
  </p:normalViewPr>
  <p:slideViewPr>
    <p:cSldViewPr snapToGrid="0" snapToObjects="1" showGuides="1">
      <p:cViewPr varScale="1">
        <p:scale>
          <a:sx n="154" d="100"/>
          <a:sy n="154" d="100"/>
        </p:scale>
        <p:origin x="480" y="19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10/1/24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10/1/24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Структурирование, разметка и обогащение данных</a:t>
            </a: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6885038" y="4114404"/>
            <a:ext cx="2199968" cy="6349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1400" b="0" dirty="0" err="1">
                <a:solidFill>
                  <a:schemeClr val="bg1"/>
                </a:solidFill>
              </a:rPr>
              <a:t>Лыщев</a:t>
            </a:r>
            <a:r>
              <a:rPr lang="ru-RU" sz="1400" b="0" dirty="0">
                <a:solidFill>
                  <a:schemeClr val="bg1"/>
                </a:solidFill>
              </a:rPr>
              <a:t> И.А.</a:t>
            </a:r>
            <a:endParaRPr lang="en-US" sz="1400" b="0" dirty="0">
              <a:solidFill>
                <a:schemeClr val="bg1"/>
              </a:solidFill>
            </a:endParaRPr>
          </a:p>
          <a:p>
            <a:r>
              <a:rPr lang="ru-RU" sz="1200" b="0" dirty="0">
                <a:solidFill>
                  <a:schemeClr val="bg1"/>
                </a:solidFill>
              </a:rPr>
              <a:t>Группа</a:t>
            </a:r>
            <a:r>
              <a:rPr lang="en-US" sz="1200" b="0" dirty="0">
                <a:solidFill>
                  <a:schemeClr val="bg1"/>
                </a:solidFill>
              </a:rPr>
              <a:t> P4122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Граф знаний</a:t>
            </a:r>
          </a:p>
        </p:txBody>
      </p:sp>
      <p:pic>
        <p:nvPicPr>
          <p:cNvPr id="8" name="Рисунок 7" descr="Изображение выглядит как диаграмма, снимок экрана, круг, Цвет электрик&#10;&#10;Автоматически созданное описание">
            <a:extLst>
              <a:ext uri="{FF2B5EF4-FFF2-40B4-BE49-F238E27FC236}">
                <a16:creationId xmlns:a16="http://schemas.microsoft.com/office/drawing/2014/main" id="{7085395F-E668-F001-7ED3-8F9B1272FD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09" r="9244" b="870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1671" y="4405285"/>
            <a:ext cx="210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Граф знаний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83F5CD-0E36-11FE-8732-4CA90F8C0E62}"/>
              </a:ext>
            </a:extLst>
          </p:cNvPr>
          <p:cNvSpPr txBox="1"/>
          <p:nvPr/>
        </p:nvSpPr>
        <p:spPr>
          <a:xfrm>
            <a:off x="7406640" y="440528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Protégé</a:t>
            </a:r>
          </a:p>
          <a:p>
            <a:r>
              <a:rPr lang="en-US" dirty="0" err="1"/>
              <a:t>WebVOwl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4349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Запросы в</a:t>
            </a:r>
            <a:r>
              <a:rPr lang="en-US" dirty="0"/>
              <a:t> </a:t>
            </a:r>
            <a:r>
              <a:rPr lang="en-US" dirty="0" err="1"/>
              <a:t>PFDlib</a:t>
            </a:r>
            <a:endParaRPr lang="ru-RU" dirty="0"/>
          </a:p>
        </p:txBody>
      </p:sp>
      <p:pic>
        <p:nvPicPr>
          <p:cNvPr id="7" name="Рисунок 6" descr="Изображение выглядит как текст, число, документ, меню&#10;&#10;Автоматически созданное описание">
            <a:extLst>
              <a:ext uri="{FF2B5EF4-FFF2-40B4-BE49-F238E27FC236}">
                <a16:creationId xmlns:a16="http://schemas.microsoft.com/office/drawing/2014/main" id="{4A4AAEBA-0AD5-30EB-DFBA-EB76C5A09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271" y="1189033"/>
            <a:ext cx="3061159" cy="3503041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139320DB-8836-8A6D-CFA3-BF35A2EFD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70" y="1886458"/>
            <a:ext cx="5052096" cy="180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46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Запросы в</a:t>
            </a:r>
            <a:r>
              <a:rPr lang="en-US" dirty="0"/>
              <a:t> </a:t>
            </a:r>
            <a:r>
              <a:rPr lang="en-US" dirty="0" err="1"/>
              <a:t>PFDlib</a:t>
            </a:r>
            <a:endParaRPr lang="ru-RU" dirty="0"/>
          </a:p>
        </p:txBody>
      </p:sp>
      <p:pic>
        <p:nvPicPr>
          <p:cNvPr id="5" name="Рисунок 4" descr="Изображение выглядит как текст, Шриф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685672B-1338-8F50-7588-92BABBCF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81277"/>
            <a:ext cx="4531220" cy="1329436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Шрифт, снимок экрана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5C9D8D8D-6CE5-5C6A-4E6E-29064FA4C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056" y="1255522"/>
            <a:ext cx="29464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42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Текст</a:t>
            </a:r>
            <a:r>
              <a:rPr lang="en-US" dirty="0"/>
              <a:t> </a:t>
            </a:r>
          </a:p>
          <a:p>
            <a:r>
              <a:rPr lang="ru-RU" dirty="0"/>
              <a:t>Описание пород, включая внешние данные и характер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Аудио</a:t>
            </a:r>
            <a:endParaRPr lang="en-US" sz="2000" b="1" dirty="0"/>
          </a:p>
          <a:p>
            <a:r>
              <a:rPr lang="ru-RU" dirty="0"/>
              <a:t>Аудиозаписи лая и скуления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Изображения</a:t>
            </a:r>
            <a:endParaRPr lang="en-US" sz="2000" b="1" dirty="0"/>
          </a:p>
          <a:p>
            <a:r>
              <a:rPr lang="ru-RU" dirty="0"/>
              <a:t>Фотографии собак в различных позах в уличной среде</a:t>
            </a:r>
            <a:endParaRPr lang="en-US" dirty="0"/>
          </a:p>
          <a:p>
            <a:r>
              <a:rPr lang="ru-RU" sz="2000" b="1" dirty="0"/>
              <a:t>Метки</a:t>
            </a:r>
            <a:endParaRPr lang="en-US" sz="2000" b="1" dirty="0"/>
          </a:p>
          <a:p>
            <a:r>
              <a:rPr lang="ru-RU" dirty="0"/>
              <a:t>6 Популярных пород собак</a:t>
            </a:r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Описание данных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Подготовка данных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71420C-3255-3DD4-BF0D-5EFBCB5D9C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455" y="1295021"/>
            <a:ext cx="2601225" cy="1276729"/>
          </a:xfrm>
        </p:spPr>
        <p:txBody>
          <a:bodyPr/>
          <a:lstStyle/>
          <a:p>
            <a:r>
              <a:rPr lang="ru-RU" sz="1800" b="1" dirty="0">
                <a:latin typeface="+mn-lt"/>
              </a:rPr>
              <a:t>Предметная область:</a:t>
            </a:r>
          </a:p>
          <a:p>
            <a:r>
              <a:rPr lang="ru-RU" sz="1800" dirty="0">
                <a:latin typeface="+mn-lt"/>
              </a:rPr>
              <a:t>Кинология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2A5B68-A3FA-2038-552C-B73348D8465E}"/>
              </a:ext>
            </a:extLst>
          </p:cNvPr>
          <p:cNvSpPr txBox="1"/>
          <p:nvPr/>
        </p:nvSpPr>
        <p:spPr>
          <a:xfrm>
            <a:off x="623455" y="2784764"/>
            <a:ext cx="32585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Решаемая задача 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Распознавание и классификация пород собак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Определение агрессивных собак в уличной среде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8F6C0-F968-2D5E-875A-6B8A64F4D218}"/>
              </a:ext>
            </a:extLst>
          </p:cNvPr>
          <p:cNvSpPr txBox="1"/>
          <p:nvPr/>
        </p:nvSpPr>
        <p:spPr>
          <a:xfrm>
            <a:off x="4364182" y="1404851"/>
            <a:ext cx="33417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Области применения: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Мониторинг диких собак в городской среде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Определение подходящей породы для человека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Ассистенты для людей с потерей зрения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Индикация агрессивных пород в общественных местах</a:t>
            </a:r>
          </a:p>
        </p:txBody>
      </p:sp>
    </p:spTree>
    <p:extLst>
      <p:ext uri="{BB962C8B-B14F-4D97-AF65-F5344CB8AC3E}">
        <p14:creationId xmlns:p14="http://schemas.microsoft.com/office/powerpoint/2010/main" val="1670415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Аннотационная схема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886397"/>
              </p:ext>
            </p:extLst>
          </p:nvPr>
        </p:nvGraphicFramePr>
        <p:xfrm>
          <a:off x="-7375" y="929148"/>
          <a:ext cx="9151375" cy="3387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201">
                  <a:extLst>
                    <a:ext uri="{9D8B030D-6E8A-4147-A177-3AD203B41FA5}">
                      <a16:colId xmlns:a16="http://schemas.microsoft.com/office/drawing/2014/main" val="3756496270"/>
                    </a:ext>
                  </a:extLst>
                </a:gridCol>
                <a:gridCol w="1259899">
                  <a:extLst>
                    <a:ext uri="{9D8B030D-6E8A-4147-A177-3AD203B41FA5}">
                      <a16:colId xmlns:a16="http://schemas.microsoft.com/office/drawing/2014/main" val="1072522447"/>
                    </a:ext>
                  </a:extLst>
                </a:gridCol>
                <a:gridCol w="1561049">
                  <a:extLst>
                    <a:ext uri="{9D8B030D-6E8A-4147-A177-3AD203B41FA5}">
                      <a16:colId xmlns:a16="http://schemas.microsoft.com/office/drawing/2014/main" val="3326935775"/>
                    </a:ext>
                  </a:extLst>
                </a:gridCol>
                <a:gridCol w="1062402">
                  <a:extLst>
                    <a:ext uri="{9D8B030D-6E8A-4147-A177-3AD203B41FA5}">
                      <a16:colId xmlns:a16="http://schemas.microsoft.com/office/drawing/2014/main" val="432332630"/>
                    </a:ext>
                  </a:extLst>
                </a:gridCol>
                <a:gridCol w="1413462">
                  <a:extLst>
                    <a:ext uri="{9D8B030D-6E8A-4147-A177-3AD203B41FA5}">
                      <a16:colId xmlns:a16="http://schemas.microsoft.com/office/drawing/2014/main" val="60685292"/>
                    </a:ext>
                  </a:extLst>
                </a:gridCol>
                <a:gridCol w="2355362">
                  <a:extLst>
                    <a:ext uri="{9D8B030D-6E8A-4147-A177-3AD203B41FA5}">
                      <a16:colId xmlns:a16="http://schemas.microsoft.com/office/drawing/2014/main" val="670475326"/>
                    </a:ext>
                  </a:extLst>
                </a:gridCol>
              </a:tblGrid>
              <a:tr h="390169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Уровень</a:t>
                      </a:r>
                    </a:p>
                    <a:p>
                      <a:pPr algn="ctr"/>
                      <a:r>
                        <a:rPr lang="ru-RU" sz="1400" dirty="0"/>
                        <a:t>разметки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Тип</a:t>
                      </a:r>
                    </a:p>
                    <a:p>
                      <a:pPr algn="ctr"/>
                      <a:r>
                        <a:rPr lang="ru-RU" sz="1400" dirty="0"/>
                        <a:t>Разметки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Модальность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Формат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Визуализация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483255"/>
                  </a:ext>
                </a:extLst>
              </a:tr>
              <a:tr h="550827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Именованная </a:t>
                      </a:r>
                    </a:p>
                    <a:p>
                      <a:pPr algn="ctr"/>
                      <a:r>
                        <a:rPr lang="ru-RU" sz="1400" dirty="0"/>
                        <a:t>сущность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Название породы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Текст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Pandas</a:t>
                      </a:r>
                    </a:p>
                    <a:p>
                      <a:pPr algn="ctr"/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dog_id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831653"/>
                  </a:ext>
                </a:extLst>
              </a:tr>
              <a:tr h="550827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Описание </a:t>
                      </a:r>
                    </a:p>
                    <a:p>
                      <a:pPr algn="ctr"/>
                      <a:r>
                        <a:rPr lang="ru-RU" sz="1400" dirty="0"/>
                        <a:t>породы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err="1"/>
                        <a:t>Частеречная</a:t>
                      </a:r>
                      <a:r>
                        <a:rPr lang="ru-RU" sz="1400" dirty="0"/>
                        <a:t> 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разметка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Текст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Pandas</a:t>
                      </a:r>
                    </a:p>
                    <a:p>
                      <a:pPr algn="ctr"/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dog_id</a:t>
                      </a:r>
                      <a:r>
                        <a:rPr lang="en-US" sz="1400" dirty="0"/>
                        <a:t>,</a:t>
                      </a:r>
                    </a:p>
                    <a:p>
                      <a:pPr algn="ctr"/>
                      <a:r>
                        <a:rPr lang="en-US" sz="1400" dirty="0" err="1"/>
                        <a:t>desc_id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702287"/>
                  </a:ext>
                </a:extLst>
              </a:tr>
              <a:tr h="71148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Звуки </a:t>
                      </a:r>
                    </a:p>
                    <a:p>
                      <a:pPr algn="ctr"/>
                      <a:r>
                        <a:rPr lang="ru-RU" sz="1400" dirty="0"/>
                        <a:t>собак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Размеченные</a:t>
                      </a:r>
                    </a:p>
                    <a:p>
                      <a:pPr algn="ctr"/>
                      <a:r>
                        <a:rPr lang="ru-RU" sz="1400" dirty="0" err="1"/>
                        <a:t>Аудиофрагменты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Аудио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 err="1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Praat</a:t>
                      </a:r>
                      <a:r>
                        <a:rPr lang="en-US" sz="14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400" b="0" kern="1200" dirty="0" err="1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TextGrid</a:t>
                      </a:r>
                      <a:endParaRPr lang="ru-RU" sz="1400" b="0" kern="1200" dirty="0">
                        <a:solidFill>
                          <a:srgbClr val="314B29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 err="1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Praat</a:t>
                      </a:r>
                      <a:r>
                        <a:rPr lang="en-US" sz="14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400" b="0" kern="1200" dirty="0" err="1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TextGrid</a:t>
                      </a:r>
                      <a:endParaRPr lang="ru-RU" sz="1400" b="0" kern="1200" dirty="0">
                        <a:solidFill>
                          <a:srgbClr val="314B29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 err="1"/>
                        <a:t>dog</a:t>
                      </a:r>
                      <a:r>
                        <a:rPr lang="en-US" sz="1400" b="0" kern="1200" dirty="0" err="1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_id</a:t>
                      </a:r>
                      <a:r>
                        <a:rPr lang="en-US" sz="1400" b="0" kern="1200" dirty="0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ru-RU" sz="1400" b="0" kern="1200" dirty="0">
                        <a:solidFill>
                          <a:srgbClr val="314B29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400" b="0" kern="1200" dirty="0" err="1">
                          <a:solidFill>
                            <a:srgbClr val="314B29"/>
                          </a:solidFill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audio_id</a:t>
                      </a:r>
                      <a:endParaRPr lang="ru-RU" sz="1400" b="0" kern="1200" dirty="0">
                        <a:solidFill>
                          <a:srgbClr val="314B29"/>
                        </a:solidFill>
                        <a:latin typeface="Candara" panose="020E0502030303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163382"/>
                  </a:ext>
                </a:extLst>
              </a:tr>
              <a:tr h="390169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Собака на</a:t>
                      </a:r>
                    </a:p>
                    <a:p>
                      <a:pPr algn="ctr"/>
                      <a:r>
                        <a:rPr lang="ru-RU" sz="1400" dirty="0"/>
                        <a:t>фото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Бинарная разметка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Изображение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Pandas</a:t>
                      </a:r>
                    </a:p>
                    <a:p>
                      <a:pPr algn="ctr"/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dog_id</a:t>
                      </a:r>
                      <a:r>
                        <a:rPr lang="en-US" sz="1400" dirty="0"/>
                        <a:t>,</a:t>
                      </a:r>
                    </a:p>
                    <a:p>
                      <a:pPr algn="ctr"/>
                      <a:r>
                        <a:rPr lang="en-US" sz="1400" dirty="0" err="1"/>
                        <a:t>image_id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454936"/>
                  </a:ext>
                </a:extLst>
              </a:tr>
              <a:tr h="390169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Действие </a:t>
                      </a:r>
                    </a:p>
                    <a:p>
                      <a:pPr algn="ctr"/>
                      <a:r>
                        <a:rPr lang="ru-RU" sz="1400" dirty="0"/>
                        <a:t>собак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Обнаружение объектов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Изображения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CVAT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dog_id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image_id</a:t>
                      </a:r>
                      <a:r>
                        <a:rPr lang="en-US" sz="1400" dirty="0"/>
                        <a:t>,</a:t>
                      </a:r>
                    </a:p>
                    <a:p>
                      <a:pPr algn="ctr"/>
                      <a:r>
                        <a:rPr lang="en-US" sz="1400" dirty="0" err="1"/>
                        <a:t>action_id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32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Частеречная</a:t>
            </a:r>
            <a:r>
              <a:rPr lang="ru-RU" dirty="0"/>
              <a:t> разметка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B6521A-EB64-02D2-3012-A03DD10F7122}"/>
              </a:ext>
            </a:extLst>
          </p:cNvPr>
          <p:cNvSpPr txBox="1"/>
          <p:nvPr/>
        </p:nvSpPr>
        <p:spPr>
          <a:xfrm>
            <a:off x="685800" y="1241069"/>
            <a:ext cx="696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Лемматизация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PyMorphy2)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Удаление стоп-слов и пунктуации</a:t>
            </a:r>
            <a:r>
              <a:rPr lang="en-US" dirty="0"/>
              <a:t> (</a:t>
            </a:r>
            <a:r>
              <a:rPr lang="en-US" dirty="0" err="1"/>
              <a:t>nltk</a:t>
            </a:r>
            <a:r>
              <a:rPr lang="en-US" dirty="0"/>
              <a:t>, </a:t>
            </a:r>
            <a:r>
              <a:rPr lang="en-US" dirty="0" err="1"/>
              <a:t>regexp</a:t>
            </a:r>
            <a:r>
              <a:rPr lang="en-US" dirty="0"/>
              <a:t>)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Определение части речи</a:t>
            </a:r>
            <a:r>
              <a:rPr lang="en-US" dirty="0"/>
              <a:t> (PyMorphy2)</a:t>
            </a:r>
            <a:endParaRPr lang="ru-RU" dirty="0"/>
          </a:p>
        </p:txBody>
      </p:sp>
      <p:pic>
        <p:nvPicPr>
          <p:cNvPr id="11" name="Рисунок 10" descr="Изображение выглядит как текст, снимок экрана, Шрифт, чек&#10;&#10;Автоматически созданное описание">
            <a:extLst>
              <a:ext uri="{FF2B5EF4-FFF2-40B4-BE49-F238E27FC236}">
                <a16:creationId xmlns:a16="http://schemas.microsoft.com/office/drawing/2014/main" id="{5B3DD534-5F0C-D1E4-03B3-3FF6E8A43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85381"/>
            <a:ext cx="7772400" cy="176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61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Аннотация Аудио</a:t>
            </a:r>
          </a:p>
        </p:txBody>
      </p:sp>
      <p:pic>
        <p:nvPicPr>
          <p:cNvPr id="5" name="Рисунок 4" descr="Изображение выглядит как снимок экрана, текст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EBE938DA-8B3B-8BC5-BBB2-40161124E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29" y="1152185"/>
            <a:ext cx="7309658" cy="349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30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Аннотация изображений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EFE8F1-43AF-65A1-BF22-AF6516254800}"/>
              </a:ext>
            </a:extLst>
          </p:cNvPr>
          <p:cNvSpPr txBox="1"/>
          <p:nvPr/>
        </p:nvSpPr>
        <p:spPr>
          <a:xfrm>
            <a:off x="621792" y="1225296"/>
            <a:ext cx="138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CVAT</a:t>
            </a:r>
            <a:endParaRPr lang="ru-RU" dirty="0"/>
          </a:p>
        </p:txBody>
      </p:sp>
      <p:pic>
        <p:nvPicPr>
          <p:cNvPr id="10" name="Рисунок 9" descr="Изображение выглядит как домашнее животное, Порода собаки, собака, млекопитающее&#10;&#10;Автоматически созданное описание">
            <a:extLst>
              <a:ext uri="{FF2B5EF4-FFF2-40B4-BE49-F238E27FC236}">
                <a16:creationId xmlns:a16="http://schemas.microsoft.com/office/drawing/2014/main" id="{AC354E63-CB44-02E4-0A41-A963A9E06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834" y="2103120"/>
            <a:ext cx="3537763" cy="1962217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млекопитающее, собака, домашнее животное, Порода собаки&#10;&#10;Автоматически созданное описание">
            <a:extLst>
              <a:ext uri="{FF2B5EF4-FFF2-40B4-BE49-F238E27FC236}">
                <a16:creationId xmlns:a16="http://schemas.microsoft.com/office/drawing/2014/main" id="{4D9E9B83-C09F-6B01-4007-1EF45ECAA2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7" t="10521" r="5304" b="19686"/>
          <a:stretch/>
        </p:blipFill>
        <p:spPr>
          <a:xfrm>
            <a:off x="835454" y="2103120"/>
            <a:ext cx="3537763" cy="196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81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Аннотация изображений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A6CD9-3D46-1479-D991-8E6453C87A90}"/>
              </a:ext>
            </a:extLst>
          </p:cNvPr>
          <p:cNvSpPr txBox="1"/>
          <p:nvPr/>
        </p:nvSpPr>
        <p:spPr>
          <a:xfrm>
            <a:off x="621792" y="1225296"/>
            <a:ext cx="138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CVAT</a:t>
            </a:r>
            <a:endParaRPr lang="ru-RU" dirty="0"/>
          </a:p>
        </p:txBody>
      </p:sp>
      <p:pic>
        <p:nvPicPr>
          <p:cNvPr id="13" name="Рисунок 12" descr="Изображение выглядит как млекопитающее, домашнее животное, собака, Порода собаки&#10;&#10;Автоматически созданное описание">
            <a:extLst>
              <a:ext uri="{FF2B5EF4-FFF2-40B4-BE49-F238E27FC236}">
                <a16:creationId xmlns:a16="http://schemas.microsoft.com/office/drawing/2014/main" id="{AC0A7B66-9711-8288-14ED-35666E097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997" y="1746503"/>
            <a:ext cx="3046483" cy="2515268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млекопитающее, домашнее животное, на открытом воздухе, Порода собаки&#10;&#10;Автоматически созданное описание">
            <a:extLst>
              <a:ext uri="{FF2B5EF4-FFF2-40B4-BE49-F238E27FC236}">
                <a16:creationId xmlns:a16="http://schemas.microsoft.com/office/drawing/2014/main" id="{496FBB42-5A3B-4BF8-11FA-8AA1D37242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37" t="13112" r="10008" b="7781"/>
          <a:stretch/>
        </p:blipFill>
        <p:spPr>
          <a:xfrm>
            <a:off x="1152144" y="1746503"/>
            <a:ext cx="3046483" cy="25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5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Аннотация изображений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9542E4-34A2-8755-DF38-2E8C75ED5BA5}"/>
              </a:ext>
            </a:extLst>
          </p:cNvPr>
          <p:cNvSpPr txBox="1"/>
          <p:nvPr/>
        </p:nvSpPr>
        <p:spPr>
          <a:xfrm>
            <a:off x="621792" y="1225296"/>
            <a:ext cx="138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CVAT</a:t>
            </a:r>
            <a:endParaRPr lang="ru-RU" dirty="0"/>
          </a:p>
        </p:txBody>
      </p:sp>
      <p:pic>
        <p:nvPicPr>
          <p:cNvPr id="11" name="Рисунок 10" descr="Изображение выглядит как млекопитающее, собака, на открытом воздухе, домашнее животное&#10;&#10;Автоматически созданное описание">
            <a:extLst>
              <a:ext uri="{FF2B5EF4-FFF2-40B4-BE49-F238E27FC236}">
                <a16:creationId xmlns:a16="http://schemas.microsoft.com/office/drawing/2014/main" id="{1A49DD03-6CDA-6C0B-8788-8544A456F9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635" t="14268" r="166" b="7443"/>
          <a:stretch/>
        </p:blipFill>
        <p:spPr>
          <a:xfrm>
            <a:off x="457200" y="1683332"/>
            <a:ext cx="3758184" cy="2863335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млекопитающее, домашнее животное, собака, Порода собаки&#10;&#10;Автоматически созданное описание">
            <a:extLst>
              <a:ext uri="{FF2B5EF4-FFF2-40B4-BE49-F238E27FC236}">
                <a16:creationId xmlns:a16="http://schemas.microsoft.com/office/drawing/2014/main" id="{365B561F-F939-FC99-0DE7-28B3B78F1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83332"/>
            <a:ext cx="3512058" cy="286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183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9283</TotalTime>
  <Words>225</Words>
  <Application>Microsoft Macintosh PowerPoint</Application>
  <PresentationFormat>Экран (16:9)</PresentationFormat>
  <Paragraphs>96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ALS Gorizont Bold Expanded</vt:lpstr>
      <vt:lpstr>Arial</vt:lpstr>
      <vt:lpstr>Calibri</vt:lpstr>
      <vt:lpstr>Candara</vt:lpstr>
      <vt:lpstr>Golos Text</vt:lpstr>
      <vt:lpstr>Golos Text DemiBold</vt:lpstr>
      <vt:lpstr>Тема1</vt:lpstr>
      <vt:lpstr>Структурирование, разметка и обогащение данных</vt:lpstr>
      <vt:lpstr>Описание данных</vt:lpstr>
      <vt:lpstr>Подготовка данных</vt:lpstr>
      <vt:lpstr>Аннотационная схема</vt:lpstr>
      <vt:lpstr>Частеречная разметка</vt:lpstr>
      <vt:lpstr>Аннотация Аудио</vt:lpstr>
      <vt:lpstr>Аннотация изображений</vt:lpstr>
      <vt:lpstr>Аннотация изображений</vt:lpstr>
      <vt:lpstr>Аннотация изображений</vt:lpstr>
      <vt:lpstr>Граф знаний</vt:lpstr>
      <vt:lpstr>Запросы в PFDlib</vt:lpstr>
      <vt:lpstr>Запросы в PFDlib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Иван Антонович Лыщев</cp:lastModifiedBy>
  <cp:revision>150</cp:revision>
  <dcterms:created xsi:type="dcterms:W3CDTF">2014-06-27T12:30:22Z</dcterms:created>
  <dcterms:modified xsi:type="dcterms:W3CDTF">2024-10-01T08:02:25Z</dcterms:modified>
</cp:coreProperties>
</file>